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Comfortaa Light"/>
      <p:regular r:id="rId40"/>
      <p:bold r:id="rId41"/>
    </p:embeddedFont>
    <p:embeddedFont>
      <p:font typeface="Spectral Medium"/>
      <p:regular r:id="rId42"/>
      <p:bold r:id="rId43"/>
      <p:italic r:id="rId44"/>
      <p:boldItalic r:id="rId45"/>
    </p:embeddedFont>
    <p:embeddedFont>
      <p:font typeface="Comforta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EB0266-B24F-4734-A8CE-54C9CFBE2CD2}">
  <a:tblStyle styleId="{A5EB0266-B24F-4734-A8CE-54C9CFBE2CD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Light-regular.fntdata"/><Relationship Id="rId20" Type="http://schemas.openxmlformats.org/officeDocument/2006/relationships/slide" Target="slides/slide14.xml"/><Relationship Id="rId42" Type="http://schemas.openxmlformats.org/officeDocument/2006/relationships/font" Target="fonts/SpectralMedium-regular.fntdata"/><Relationship Id="rId41" Type="http://schemas.openxmlformats.org/officeDocument/2006/relationships/font" Target="fonts/ComfortaaLight-bold.fntdata"/><Relationship Id="rId22" Type="http://schemas.openxmlformats.org/officeDocument/2006/relationships/slide" Target="slides/slide16.xml"/><Relationship Id="rId44" Type="http://schemas.openxmlformats.org/officeDocument/2006/relationships/font" Target="fonts/SpectralMedium-italic.fntdata"/><Relationship Id="rId21" Type="http://schemas.openxmlformats.org/officeDocument/2006/relationships/slide" Target="slides/slide15.xml"/><Relationship Id="rId43" Type="http://schemas.openxmlformats.org/officeDocument/2006/relationships/font" Target="fonts/SpectralMedium-bold.fntdata"/><Relationship Id="rId24" Type="http://schemas.openxmlformats.org/officeDocument/2006/relationships/slide" Target="slides/slide18.xml"/><Relationship Id="rId46" Type="http://schemas.openxmlformats.org/officeDocument/2006/relationships/font" Target="fonts/Comfortaa-regular.fntdata"/><Relationship Id="rId23" Type="http://schemas.openxmlformats.org/officeDocument/2006/relationships/slide" Target="slides/slide17.xml"/><Relationship Id="rId45" Type="http://schemas.openxmlformats.org/officeDocument/2006/relationships/font" Target="fonts/Spectral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Comforta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f6ed352a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f6ed352a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f910a0e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f910a0e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afef1f2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afef1f2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fafef1f2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fafef1f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afef1f2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afef1f2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afef1f2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afef1f2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910a0e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910a0e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f910a0e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f910a0e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910a0ee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910a0ee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faff80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faff80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f910a0e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0f910a0e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faff80e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faff80e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faff80ef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faff80e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faff80ef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faff80e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faff80ef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faff80ef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faff80ef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faff80ef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faff80ef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faff80e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faff80ef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0faff80ef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faff80ef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faff80ef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faff80ef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faff80ef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faff80ef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0faff80ef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f910a0ee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f910a0ee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faff80ef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faff80e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faff80ef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faff80ef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0faff80ef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0faff80ef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f2b25b0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f2b25b0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f910a0ee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f910a0ee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faff80ef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faff80ef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f2b25b03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f2b25b0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f6ed352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f6ed352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f6ed352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f6ed352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f6ed352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f6ed352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41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hyperlink" Target="https://www.eia.gov/totalenergy/data/browser/index.php?tbl=T07.06#/?f=M&amp;start=197301&amp;end=202210&amp;charted=5-6-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jp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51750" y="1701300"/>
            <a:ext cx="515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ELECTRICITY GENERATION AND </a:t>
            </a:r>
            <a:endParaRPr b="1"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DEMAND FORECASTING</a:t>
            </a:r>
            <a:r>
              <a:rPr lang="en" sz="2000"/>
              <a:t> </a:t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-87050" y="-150350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188125" y="3339300"/>
            <a:ext cx="23502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By : Group 7</a:t>
            </a:r>
            <a:endParaRPr b="1"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Anusha Derangula</a:t>
            </a:r>
            <a:endParaRPr>
              <a:solidFill>
                <a:schemeClr val="dk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Sai Bhargav Chollangi</a:t>
            </a:r>
            <a:endParaRPr>
              <a:solidFill>
                <a:schemeClr val="dk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Tharun Mahesh Palla</a:t>
            </a:r>
            <a:endParaRPr>
              <a:solidFill>
                <a:schemeClr val="dk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Urvashi Bhurase</a:t>
            </a:r>
            <a:endParaRPr>
              <a:solidFill>
                <a:schemeClr val="dk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Vishista Reddy</a:t>
            </a:r>
            <a:endParaRPr>
              <a:solidFill>
                <a:schemeClr val="dk1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700" y="152400"/>
            <a:ext cx="1413024" cy="13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04875" y="1919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Data Mining and Business Intelligence</a:t>
            </a:r>
            <a:endParaRPr>
              <a:solidFill>
                <a:srgbClr val="666666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9095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1919550" y="537825"/>
            <a:ext cx="53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</a:t>
            </a:r>
            <a:r>
              <a:rPr b="1" lang="en"/>
              <a:t>Comparison</a:t>
            </a:r>
            <a:endParaRPr b="1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386" y="2176548"/>
            <a:ext cx="5808151" cy="22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7483900" y="160063"/>
            <a:ext cx="1270650" cy="11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520000" y="202899"/>
            <a:ext cx="1155801" cy="105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541125" y="462000"/>
            <a:ext cx="4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Electricity Generation Forecast Till 2034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0950"/>
            <a:ext cx="8523402" cy="343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 End Use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705075"/>
            <a:ext cx="6411901" cy="4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97600"/>
            <a:ext cx="2893625" cy="21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5250" y="1297600"/>
            <a:ext cx="2893625" cy="217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 End Use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46550"/>
            <a:ext cx="8839201" cy="55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97600"/>
            <a:ext cx="2893625" cy="21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483900" y="160063"/>
            <a:ext cx="1270650" cy="11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541125" y="462000"/>
            <a:ext cx="4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 End Use Forecast Till 2034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81950"/>
            <a:ext cx="8602127" cy="346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554825" y="240348"/>
            <a:ext cx="1108725" cy="100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9700"/>
            <a:ext cx="8336799" cy="33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483900" y="160063"/>
            <a:ext cx="1270650" cy="11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26875"/>
            <a:ext cx="8602127" cy="34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483900" y="160063"/>
            <a:ext cx="1270650" cy="11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02075"/>
            <a:ext cx="8602127" cy="346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483900" y="160063"/>
            <a:ext cx="1270650" cy="11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597" y="1442250"/>
            <a:ext cx="5485074" cy="36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25" y="1486025"/>
            <a:ext cx="8090025" cy="32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26025" y="0"/>
            <a:ext cx="1317975" cy="12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06425" y="493813"/>
            <a:ext cx="299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AGENDA</a:t>
            </a: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78350" y="1978275"/>
            <a:ext cx="41781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Problem Statement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Data 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Models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Findings &amp; Recommendations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900" y="1531299"/>
            <a:ext cx="7367998" cy="2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483725" y="494450"/>
            <a:ext cx="50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Forecasting of Renewable Resources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76" y="2571750"/>
            <a:ext cx="2300225" cy="16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7975" y="2571750"/>
            <a:ext cx="2241927" cy="16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9900" y="2571750"/>
            <a:ext cx="2226570" cy="16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6475" y="2618650"/>
            <a:ext cx="2300225" cy="158560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273050" y="1872500"/>
            <a:ext cx="50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 Analysis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325" y="2119313"/>
            <a:ext cx="34861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88" y="1562100"/>
            <a:ext cx="72485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35" y="108250"/>
            <a:ext cx="3006464" cy="23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512" y="2165725"/>
            <a:ext cx="3943274" cy="28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5877" y="108250"/>
            <a:ext cx="3573950" cy="18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9075" y="2165725"/>
            <a:ext cx="4020375" cy="27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413500" y="494450"/>
            <a:ext cx="50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300" y="1797550"/>
            <a:ext cx="56673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Google Shape;266;p38"/>
          <p:cNvGraphicFramePr/>
          <p:nvPr/>
        </p:nvGraphicFramePr>
        <p:xfrm>
          <a:off x="1443038" y="169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{A5EB0266-B24F-4734-A8CE-54C9CFBE2CD2}</a:tableStyleId>
              </a:tblPr>
              <a:tblGrid>
                <a:gridCol w="2724150"/>
                <a:gridCol w="733425"/>
                <a:gridCol w="657225"/>
                <a:gridCol w="752475"/>
                <a:gridCol w="723900"/>
                <a:gridCol w="666750"/>
              </a:tblGrid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SBC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Seasonal Multiplicative Model  + SARIMA(3,0,3)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B3138"/>
                          </a:solidFill>
                        </a:rPr>
                        <a:t>6573.172352</a:t>
                      </a:r>
                      <a:endParaRPr sz="900">
                        <a:solidFill>
                          <a:srgbClr val="2B3138"/>
                        </a:solidFill>
                      </a:endParaRPr>
                    </a:p>
                  </a:txBody>
                  <a:tcPr marT="91425" marB="91425" marR="91425" marL="91425"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B3138"/>
                          </a:solidFill>
                        </a:rPr>
                        <a:t>8.01462173</a:t>
                      </a:r>
                      <a:endParaRPr sz="900">
                        <a:solidFill>
                          <a:srgbClr val="2B3138"/>
                        </a:solidFill>
                      </a:endParaRPr>
                    </a:p>
                  </a:txBody>
                  <a:tcPr marT="91425" marB="91425" marR="91425" marL="91425"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B3138"/>
                          </a:solidFill>
                        </a:rPr>
                        <a:t>5566.704268</a:t>
                      </a:r>
                      <a:endParaRPr sz="900">
                        <a:solidFill>
                          <a:srgbClr val="2B3138"/>
                        </a:solidFill>
                      </a:endParaRPr>
                    </a:p>
                  </a:txBody>
                  <a:tcPr marT="91425" marB="91425" marR="91425" marL="91425">
                    <a:lnR cap="flat" cmpd="sng" w="8475">
                      <a:solidFill>
                        <a:srgbClr val="E9EC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E9EC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B3138"/>
                          </a:solidFill>
                        </a:rPr>
                        <a:t>10928.22407</a:t>
                      </a:r>
                      <a:endParaRPr sz="900">
                        <a:solidFill>
                          <a:srgbClr val="2B3138"/>
                        </a:solidFill>
                      </a:endParaRPr>
                    </a:p>
                  </a:txBody>
                  <a:tcPr marT="91425" marB="91425" marR="91425" marL="91425">
                    <a:lnL cap="flat" cmpd="sng" w="8475">
                      <a:solidFill>
                        <a:srgbClr val="E9EC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E9EC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E9EC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B3138"/>
                          </a:solidFill>
                        </a:rPr>
                        <a:t>10958.9792</a:t>
                      </a:r>
                      <a:endParaRPr sz="900">
                        <a:solidFill>
                          <a:srgbClr val="2B3138"/>
                        </a:solidFill>
                      </a:endParaRPr>
                    </a:p>
                  </a:txBody>
                  <a:tcPr marT="91425" marB="91425" marR="91425" marL="91425">
                    <a:lnL cap="flat" cmpd="sng" w="8475">
                      <a:solidFill>
                        <a:srgbClr val="E9EC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1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00" y="85225"/>
            <a:ext cx="2971850" cy="22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8827" y="120350"/>
            <a:ext cx="2260503" cy="25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250" y="2223575"/>
            <a:ext cx="3830576" cy="26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3125" y="2523325"/>
            <a:ext cx="3497374" cy="24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75" y="92950"/>
            <a:ext cx="3036257" cy="12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200" y="1521400"/>
            <a:ext cx="4016651" cy="33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0350" y="1468750"/>
            <a:ext cx="2926394" cy="333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0"/>
          <p:cNvSpPr txBox="1"/>
          <p:nvPr/>
        </p:nvSpPr>
        <p:spPr>
          <a:xfrm>
            <a:off x="4819725" y="2811675"/>
            <a:ext cx="4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560075" y="152388"/>
            <a:ext cx="1270650" cy="11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46025" y="522275"/>
            <a:ext cx="455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Verdana"/>
                <a:ea typeface="Verdana"/>
                <a:cs typeface="Verdana"/>
                <a:sym typeface="Verdana"/>
              </a:rPr>
              <a:t>Problem Statement</a:t>
            </a:r>
            <a:r>
              <a:rPr b="1" lang="en" sz="1800"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28600" y="1308125"/>
            <a:ext cx="78519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accurately predict the future generation and consumption of electricity in the energy market?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objective of this project is to forecast the generation and consumption of electricity in the energy market to ensure that the generation of electricity meets the demands.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insights into the electricity supply and demand balance and avoid potential energy shortages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Decision Making around energy Policy and make efficient Resource Allocation to meet the future Demand.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506425" y="458950"/>
            <a:ext cx="45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Verdana"/>
                <a:ea typeface="Verdana"/>
                <a:cs typeface="Verdana"/>
                <a:sym typeface="Verdana"/>
              </a:rPr>
              <a:t>Data Source</a:t>
            </a:r>
            <a:endParaRPr b="1"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66150" y="1402050"/>
            <a:ext cx="523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1.   Electricity Generation Dataset :   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Contains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Monthly Net Energy Generation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    of US from 1973 - 2022 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0" l="0" r="53231" t="0"/>
          <a:stretch/>
        </p:blipFill>
        <p:spPr>
          <a:xfrm>
            <a:off x="2681075" y="3334075"/>
            <a:ext cx="206692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592525" y="2712000"/>
            <a:ext cx="4557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opted to analyze and model </a:t>
            </a:r>
            <a:r>
              <a:rPr lang="en"/>
              <a:t>three</a:t>
            </a:r>
            <a:r>
              <a:rPr lang="en"/>
              <a:t> variables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Renewable Energy Generation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Non-Renewable Energy Generation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Total Energy Generation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803250" y="1402038"/>
            <a:ext cx="41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2.  Electricity Consumption Dataset :  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Contains Monthly Primary Energy consumption across sectors       Residential, Commercial and Industrial.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810200" y="0"/>
            <a:ext cx="1333800" cy="12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0" l="0" r="56691" t="0"/>
          <a:stretch/>
        </p:blipFill>
        <p:spPr>
          <a:xfrm>
            <a:off x="835200" y="2322375"/>
            <a:ext cx="28670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27325" y="474775"/>
            <a:ext cx="45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Verdana"/>
                <a:ea typeface="Verdana"/>
                <a:cs typeface="Verdana"/>
                <a:sym typeface="Verdana"/>
              </a:rPr>
              <a:t>Data Source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40275" y="1444625"/>
            <a:ext cx="850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2.  Electricity Consumption Dataset :    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Contains Monthly Primary Energy consumption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, Total Energy consumption, End-Use energy consumption, Electricity Sales across three sectors like Residential,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Commercial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and Industrial.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708275" y="2587575"/>
            <a:ext cx="4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chose only Total End-Use of energy 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1036600" y="4551225"/>
            <a:ext cx="759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Link: </a:t>
            </a:r>
            <a:r>
              <a:rPr lang="en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https://www.eia.gov/totalenergy/data/browser/index.php?tbl=T07.06#/?f=M&amp;start=197301&amp;end=202210&amp;charted=5-6-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775" y="1721273"/>
            <a:ext cx="4946374" cy="25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52400" y="438875"/>
            <a:ext cx="62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Verdana"/>
                <a:ea typeface="Verdana"/>
                <a:cs typeface="Verdana"/>
                <a:sym typeface="Verdana"/>
              </a:rPr>
              <a:t>NON RENEWABLE RESOURCES</a:t>
            </a:r>
            <a:endParaRPr b="1" sz="1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7483875" y="152400"/>
            <a:ext cx="1270650" cy="11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919550" y="537825"/>
            <a:ext cx="53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series forecasting for non renewable resources</a:t>
            </a:r>
            <a:endParaRPr b="1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450" y="1903625"/>
            <a:ext cx="2025091" cy="15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4125" y="1903625"/>
            <a:ext cx="2085236" cy="15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075" y="1945575"/>
            <a:ext cx="1767150" cy="162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4445928" y="1852625"/>
            <a:ext cx="1926950" cy="15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7483900" y="160063"/>
            <a:ext cx="1270650" cy="11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919550" y="537825"/>
            <a:ext cx="53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forecasting for non renewable resources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988" y="1822313"/>
            <a:ext cx="55149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7483900" y="160063"/>
            <a:ext cx="1270650" cy="11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919550" y="537825"/>
            <a:ext cx="53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Winter additive model</a:t>
            </a:r>
            <a:endParaRPr b="1"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25" y="1743075"/>
            <a:ext cx="2979331" cy="214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3800" y="1816250"/>
            <a:ext cx="2911126" cy="21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8525" y="1775838"/>
            <a:ext cx="2755875" cy="207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7483900" y="160063"/>
            <a:ext cx="1270650" cy="11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